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89" autoAdjust="0"/>
    <p:restoredTop sz="94658" autoAdjust="0"/>
  </p:normalViewPr>
  <p:slideViewPr>
    <p:cSldViewPr>
      <p:cViewPr varScale="1">
        <p:scale>
          <a:sx n="99" d="100"/>
          <a:sy n="99" d="100"/>
        </p:scale>
        <p:origin x="-21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95400" y="2209800"/>
            <a:ext cx="7162800" cy="1143000"/>
          </a:xfrm>
        </p:spPr>
        <p:txBody>
          <a:bodyPr/>
          <a:lstStyle>
            <a:lvl1pPr>
              <a:defRPr sz="44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0" y="3505200"/>
            <a:ext cx="6400800" cy="1066800"/>
          </a:xfrm>
        </p:spPr>
        <p:txBody>
          <a:bodyPr/>
          <a:lstStyle>
            <a:lvl1pPr marL="0" indent="0" algn="ctr">
              <a:buFontTx/>
              <a:buNone/>
              <a:defRPr b="1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096000"/>
            <a:ext cx="1905000" cy="3810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096000"/>
            <a:ext cx="2895600" cy="3810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096000"/>
            <a:ext cx="1905000" cy="381000"/>
          </a:xfrm>
        </p:spPr>
        <p:txBody>
          <a:bodyPr/>
          <a:lstStyle>
            <a:lvl1pPr>
              <a:defRPr/>
            </a:lvl1pPr>
          </a:lstStyle>
          <a:p>
            <a:fld id="{B3F9AC6A-5ECE-4973-AEC2-6D85E769CC4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19EADC-7F00-4822-9B91-4BFA0BDDF1B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050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1295400"/>
            <a:ext cx="1924050" cy="4953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200" y="1295400"/>
            <a:ext cx="5619750" cy="4953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872148-2876-444C-95A4-184CA6E7867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723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D2D322-2F57-4AB2-A564-5931304E688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80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EFC529-F2BA-423B-89A6-03DD7FA255A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119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19200" y="2286000"/>
            <a:ext cx="3771900" cy="3962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00" y="2286000"/>
            <a:ext cx="3771900" cy="3962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5A78C8-E9BF-4935-B286-EEF29B16CA4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6829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9B5532-CE50-4CBC-9319-128061B176F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762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EF5A3C-E265-40AA-9FC5-F8D8D39B001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042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A33096-48AA-4786-90B7-63A107C1B64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056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A6AABD-AF35-4503-88FA-6D3344BB415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3580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38D234-2ABB-40D2-B98C-021BDCAD364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686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19200" y="1295400"/>
            <a:ext cx="76962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19200" y="2286000"/>
            <a:ext cx="7696200" cy="396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324600"/>
            <a:ext cx="19050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00400" y="6324600"/>
            <a:ext cx="28956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324600"/>
            <a:ext cx="19050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5CF5C77D-0DDB-4FBF-9426-C5EF6EB95443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tscollett@stthomas.edu" TargetMode="External"/><Relationship Id="rId4" Type="http://schemas.openxmlformats.org/officeDocument/2006/relationships/hyperlink" Target="mailto:rmlemmons@stthomas.ed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1633" y="381000"/>
            <a:ext cx="5029200" cy="1143000"/>
          </a:xfrm>
        </p:spPr>
        <p:txBody>
          <a:bodyPr/>
          <a:lstStyle/>
          <a:p>
            <a:r>
              <a:rPr lang="en-US" sz="3600" dirty="0" smtClean="0"/>
              <a:t>The Politics of Freedom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2009548"/>
            <a:ext cx="3886200" cy="2181451"/>
          </a:xfrm>
        </p:spPr>
        <p:txBody>
          <a:bodyPr/>
          <a:lstStyle/>
          <a:p>
            <a:pPr algn="l"/>
            <a:r>
              <a:rPr lang="en-US" sz="2800" dirty="0" smtClean="0"/>
              <a:t>Prof. Helen </a:t>
            </a:r>
            <a:r>
              <a:rPr lang="en-US" sz="2800" dirty="0" err="1" smtClean="0"/>
              <a:t>Alvare</a:t>
            </a:r>
            <a:endParaRPr lang="en-US" sz="2800" dirty="0" smtClean="0"/>
          </a:p>
          <a:p>
            <a:pPr algn="l"/>
            <a:endParaRPr lang="en-US" sz="2800" dirty="0" smtClean="0"/>
          </a:p>
          <a:p>
            <a:pPr algn="l"/>
            <a:r>
              <a:rPr lang="en-US" sz="2000" dirty="0" smtClean="0">
                <a:solidFill>
                  <a:schemeClr val="tx2"/>
                </a:solidFill>
              </a:rPr>
              <a:t>Feb. 7th, 2013 at 7:30-9:00 pm</a:t>
            </a:r>
          </a:p>
          <a:p>
            <a:pPr algn="l"/>
            <a:r>
              <a:rPr lang="en-US" sz="2000" dirty="0" smtClean="0">
                <a:solidFill>
                  <a:schemeClr val="tx2"/>
                </a:solidFill>
              </a:rPr>
              <a:t>Free and Open to the Public</a:t>
            </a:r>
          </a:p>
          <a:p>
            <a:pPr algn="l"/>
            <a:r>
              <a:rPr lang="en-US" sz="2000" dirty="0" err="1" smtClean="0">
                <a:solidFill>
                  <a:schemeClr val="tx2"/>
                </a:solidFill>
              </a:rPr>
              <a:t>Woulfe</a:t>
            </a:r>
            <a:r>
              <a:rPr lang="en-US" sz="2000" dirty="0" smtClean="0">
                <a:solidFill>
                  <a:schemeClr val="tx2"/>
                </a:solidFill>
              </a:rPr>
              <a:t> Auditorium </a:t>
            </a:r>
          </a:p>
          <a:p>
            <a:pPr algn="l"/>
            <a:r>
              <a:rPr lang="en-US" sz="2000" dirty="0" smtClean="0">
                <a:solidFill>
                  <a:schemeClr val="tx2"/>
                </a:solidFill>
              </a:rPr>
              <a:t>Anderson Student Center</a:t>
            </a:r>
          </a:p>
          <a:p>
            <a:pPr algn="l"/>
            <a:endParaRPr lang="en-US" dirty="0"/>
          </a:p>
        </p:txBody>
      </p:sp>
      <p:pic>
        <p:nvPicPr>
          <p:cNvPr id="3277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676" b="20358"/>
          <a:stretch/>
        </p:blipFill>
        <p:spPr bwMode="auto">
          <a:xfrm>
            <a:off x="5317677" y="228599"/>
            <a:ext cx="3673923" cy="37661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27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0823" y="5029200"/>
            <a:ext cx="5714434" cy="288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52400" y="5257800"/>
            <a:ext cx="8839200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tx2"/>
                </a:solidFill>
              </a:rPr>
              <a:t>Sponsors: the S</a:t>
            </a:r>
            <a:r>
              <a:rPr lang="en-US" sz="1600" b="1" i="1" dirty="0" smtClean="0">
                <a:solidFill>
                  <a:schemeClr val="tx2"/>
                </a:solidFill>
              </a:rPr>
              <a:t>iena Symposium for Women, Family, and Culture </a:t>
            </a:r>
            <a:r>
              <a:rPr lang="en-US" sz="1600" b="1" dirty="0" smtClean="0">
                <a:solidFill>
                  <a:schemeClr val="tx2"/>
                </a:solidFill>
              </a:rPr>
              <a:t>and the </a:t>
            </a:r>
            <a:r>
              <a:rPr lang="en-US" sz="1600" b="1" i="1" dirty="0" smtClean="0">
                <a:solidFill>
                  <a:schemeClr val="tx2"/>
                </a:solidFill>
              </a:rPr>
              <a:t>Prolife Center.</a:t>
            </a:r>
          </a:p>
          <a:p>
            <a:endParaRPr lang="en-US" sz="1600" b="1" i="1" dirty="0" smtClean="0">
              <a:solidFill>
                <a:schemeClr val="tx2"/>
              </a:solidFill>
            </a:endParaRPr>
          </a:p>
          <a:p>
            <a:endParaRPr lang="en-US" sz="1100" b="1" i="1" dirty="0">
              <a:solidFill>
                <a:schemeClr val="tx2"/>
              </a:solidFill>
            </a:endParaRPr>
          </a:p>
          <a:p>
            <a:r>
              <a:rPr lang="en-US" sz="1100" b="1" dirty="0" smtClean="0">
                <a:solidFill>
                  <a:schemeClr val="tx2"/>
                </a:solidFill>
              </a:rPr>
              <a:t>For more information please contact Dr. Lemmons at </a:t>
            </a:r>
            <a:r>
              <a:rPr lang="en-US" sz="1100" b="1" dirty="0" smtClean="0">
                <a:solidFill>
                  <a:schemeClr val="tx2"/>
                </a:solidFill>
                <a:hlinkClick r:id="rId4"/>
              </a:rPr>
              <a:t>rmlemmons@stthomas.edu</a:t>
            </a:r>
            <a:r>
              <a:rPr lang="en-US" sz="1100" b="1" dirty="0" smtClean="0">
                <a:solidFill>
                  <a:schemeClr val="tx2"/>
                </a:solidFill>
              </a:rPr>
              <a:t> or Prof. Collett at </a:t>
            </a:r>
            <a:r>
              <a:rPr lang="en-US" sz="1100" b="1" dirty="0" smtClean="0">
                <a:solidFill>
                  <a:schemeClr val="tx2"/>
                </a:solidFill>
                <a:hlinkClick r:id="rId5"/>
              </a:rPr>
              <a:t>tscollett@stthomas.edu</a:t>
            </a:r>
            <a:r>
              <a:rPr lang="en-US" sz="1100" b="1" dirty="0" smtClean="0">
                <a:solidFill>
                  <a:schemeClr val="tx2"/>
                </a:solidFill>
              </a:rPr>
              <a:t>. Please contact Kimberly Schumann in Disability Services at 651.962.6315 or kjschumann@stthomas.edu for any accessibility requests. </a:t>
            </a:r>
          </a:p>
          <a:p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1982689"/>
      </p:ext>
    </p:extLst>
  </p:cSld>
  <p:clrMapOvr>
    <a:masterClrMapping/>
  </p:clrMapOvr>
</p:sld>
</file>

<file path=ppt/theme/theme1.xml><?xml version="1.0" encoding="utf-8"?>
<a:theme xmlns:a="http://schemas.openxmlformats.org/drawingml/2006/main" name="Blue gel design template">
  <a:themeElements>
    <a:clrScheme name="Office Theme 11">
      <a:dk1>
        <a:srgbClr val="005A58"/>
      </a:dk1>
      <a:lt1>
        <a:srgbClr val="FFFFFF"/>
      </a:lt1>
      <a:dk2>
        <a:srgbClr val="0099CC"/>
      </a:dk2>
      <a:lt2>
        <a:srgbClr val="CCECFF"/>
      </a:lt2>
      <a:accent1>
        <a:srgbClr val="005EAC"/>
      </a:accent1>
      <a:accent2>
        <a:srgbClr val="6D6FC7"/>
      </a:accent2>
      <a:accent3>
        <a:srgbClr val="AACAE2"/>
      </a:accent3>
      <a:accent4>
        <a:srgbClr val="DADADA"/>
      </a:accent4>
      <a:accent5>
        <a:srgbClr val="AAB6D2"/>
      </a:accent5>
      <a:accent6>
        <a:srgbClr val="6264B4"/>
      </a:accent6>
      <a:hlink>
        <a:srgbClr val="99CCFF"/>
      </a:hlink>
      <a:folHlink>
        <a:srgbClr val="CCCCFF"/>
      </a:folHlink>
    </a:clrScheme>
    <a:fontScheme name="Office Theme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3366"/>
        </a:dk1>
        <a:lt1>
          <a:srgbClr val="FFFFFF"/>
        </a:lt1>
        <a:dk2>
          <a:srgbClr val="0099FF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CAFF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777777"/>
        </a:dk1>
        <a:lt1>
          <a:srgbClr val="FFFFFF"/>
        </a:lt1>
        <a:dk2>
          <a:srgbClr val="999C8E"/>
        </a:dk2>
        <a:lt2>
          <a:srgbClr val="D1D1CB"/>
        </a:lt2>
        <a:accent1>
          <a:srgbClr val="658DA9"/>
        </a:accent1>
        <a:accent2>
          <a:srgbClr val="809EA8"/>
        </a:accent2>
        <a:accent3>
          <a:srgbClr val="CACBC6"/>
        </a:accent3>
        <a:accent4>
          <a:srgbClr val="DADADA"/>
        </a:accent4>
        <a:accent5>
          <a:srgbClr val="B8C5D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E6EAD8"/>
        </a:dk1>
        <a:lt1>
          <a:srgbClr val="F4F4E8"/>
        </a:lt1>
        <a:dk2>
          <a:srgbClr val="EAE9DE"/>
        </a:dk2>
        <a:lt2>
          <a:srgbClr val="969696"/>
        </a:lt2>
        <a:accent1>
          <a:srgbClr val="E68B2C"/>
        </a:accent1>
        <a:accent2>
          <a:srgbClr val="F2C977"/>
        </a:accent2>
        <a:accent3>
          <a:srgbClr val="F8F8F2"/>
        </a:accent3>
        <a:accent4>
          <a:srgbClr val="C4C8B8"/>
        </a:accent4>
        <a:accent5>
          <a:srgbClr val="F0C4AC"/>
        </a:accent5>
        <a:accent6>
          <a:srgbClr val="DBB66B"/>
        </a:accent6>
        <a:hlink>
          <a:srgbClr val="980000"/>
        </a:hlink>
        <a:folHlink>
          <a:srgbClr val="66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6289D8"/>
        </a:dk1>
        <a:lt1>
          <a:srgbClr val="FFFFFF"/>
        </a:lt1>
        <a:dk2>
          <a:srgbClr val="99CCFF"/>
        </a:dk2>
        <a:lt2>
          <a:srgbClr val="969696"/>
        </a:lt2>
        <a:accent1>
          <a:srgbClr val="C7DABE"/>
        </a:accent1>
        <a:accent2>
          <a:srgbClr val="FF9966"/>
        </a:accent2>
        <a:accent3>
          <a:srgbClr val="FFFFFF"/>
        </a:accent3>
        <a:accent4>
          <a:srgbClr val="5374B8"/>
        </a:accent4>
        <a:accent5>
          <a:srgbClr val="E0EADB"/>
        </a:accent5>
        <a:accent6>
          <a:srgbClr val="E78A5C"/>
        </a:accent6>
        <a:hlink>
          <a:srgbClr val="A8451A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3E3E5C"/>
        </a:dk1>
        <a:lt1>
          <a:srgbClr val="FFFFFF"/>
        </a:lt1>
        <a:dk2>
          <a:srgbClr val="CCCCFF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E2E2FF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6">
        <a:dk1>
          <a:srgbClr val="81DEFF"/>
        </a:dk1>
        <a:lt1>
          <a:srgbClr val="FFFFFF"/>
        </a:lt1>
        <a:dk2>
          <a:srgbClr val="CCECFF"/>
        </a:dk2>
        <a:lt2>
          <a:srgbClr val="808080"/>
        </a:lt2>
        <a:accent1>
          <a:srgbClr val="0099CC"/>
        </a:accent1>
        <a:accent2>
          <a:srgbClr val="CCCCFF"/>
        </a:accent2>
        <a:accent3>
          <a:srgbClr val="FFFFFF"/>
        </a:accent3>
        <a:accent4>
          <a:srgbClr val="6DBDDA"/>
        </a:accent4>
        <a:accent5>
          <a:srgbClr val="AACAE2"/>
        </a:accent5>
        <a:accent6>
          <a:srgbClr val="B9B9E7"/>
        </a:accent6>
        <a:hlink>
          <a:srgbClr val="3333CC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777777"/>
        </a:dk1>
        <a:lt1>
          <a:srgbClr val="FFFFFF"/>
        </a:lt1>
        <a:dk2>
          <a:srgbClr val="FFFFD9"/>
        </a:dk2>
        <a:lt2>
          <a:srgbClr val="EAEAEA"/>
        </a:lt2>
        <a:accent1>
          <a:srgbClr val="0099CC"/>
        </a:accent1>
        <a:accent2>
          <a:srgbClr val="33CCCC"/>
        </a:accent2>
        <a:accent3>
          <a:srgbClr val="FFFFE9"/>
        </a:accent3>
        <a:accent4>
          <a:srgbClr val="DADADA"/>
        </a:accent4>
        <a:accent5>
          <a:srgbClr val="AACAE2"/>
        </a:accent5>
        <a:accent6>
          <a:srgbClr val="2DB9B9"/>
        </a:accent6>
        <a:hlink>
          <a:srgbClr val="FFCC66"/>
        </a:hlink>
        <a:folHlink>
          <a:srgbClr val="CC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969696"/>
        </a:dk1>
        <a:lt1>
          <a:srgbClr val="FFFFFF"/>
        </a:lt1>
        <a:dk2>
          <a:srgbClr val="DDDDDD"/>
        </a:dk2>
        <a:lt2>
          <a:srgbClr val="333333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7F7F7F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9">
        <a:dk1>
          <a:srgbClr val="5886B4"/>
        </a:dk1>
        <a:lt1>
          <a:srgbClr val="FFFFFF"/>
        </a:lt1>
        <a:dk2>
          <a:srgbClr val="CDF1FF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4A7299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0000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10">
        <a:dk1>
          <a:srgbClr val="5886B4"/>
        </a:dk1>
        <a:lt1>
          <a:srgbClr val="F4F4E8"/>
        </a:lt1>
        <a:dk2>
          <a:srgbClr val="00AAE6"/>
        </a:dk2>
        <a:lt2>
          <a:srgbClr val="808080"/>
        </a:lt2>
        <a:accent1>
          <a:srgbClr val="D0E2F5"/>
        </a:accent1>
        <a:accent2>
          <a:srgbClr val="6699CC"/>
        </a:accent2>
        <a:accent3>
          <a:srgbClr val="F8F8F2"/>
        </a:accent3>
        <a:accent4>
          <a:srgbClr val="4A7299"/>
        </a:accent4>
        <a:accent5>
          <a:srgbClr val="E4EEF9"/>
        </a:accent5>
        <a:accent6>
          <a:srgbClr val="5C8AB9"/>
        </a:accent6>
        <a:hlink>
          <a:srgbClr val="FF6600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11">
        <a:dk1>
          <a:srgbClr val="005A58"/>
        </a:dk1>
        <a:lt1>
          <a:srgbClr val="FFFFFF"/>
        </a:lt1>
        <a:dk2>
          <a:srgbClr val="0099CC"/>
        </a:dk2>
        <a:lt2>
          <a:srgbClr val="CCECFF"/>
        </a:lt2>
        <a:accent1>
          <a:srgbClr val="005EAC"/>
        </a:accent1>
        <a:accent2>
          <a:srgbClr val="6D6FC7"/>
        </a:accent2>
        <a:accent3>
          <a:srgbClr val="AACAE2"/>
        </a:accent3>
        <a:accent4>
          <a:srgbClr val="DADADA"/>
        </a:accent4>
        <a:accent5>
          <a:srgbClr val="AAB6D2"/>
        </a:accent5>
        <a:accent6>
          <a:srgbClr val="6264B4"/>
        </a:accent6>
        <a:hlink>
          <a:srgbClr val="99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336699"/>
        </a:dk1>
        <a:lt1>
          <a:srgbClr val="FFFFFF"/>
        </a:lt1>
        <a:dk2>
          <a:srgbClr val="99CCFF"/>
        </a:dk2>
        <a:lt2>
          <a:srgbClr val="E3EBF1"/>
        </a:lt2>
        <a:accent1>
          <a:srgbClr val="003399"/>
        </a:accent1>
        <a:accent2>
          <a:srgbClr val="457A8B"/>
        </a:accent2>
        <a:accent3>
          <a:srgbClr val="CAE2FF"/>
        </a:accent3>
        <a:accent4>
          <a:srgbClr val="DADADA"/>
        </a:accent4>
        <a:accent5>
          <a:srgbClr val="AAADCA"/>
        </a:accent5>
        <a:accent6>
          <a:srgbClr val="3E6E7D"/>
        </a:accent6>
        <a:hlink>
          <a:srgbClr val="66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3">
        <a:dk1>
          <a:srgbClr val="003366"/>
        </a:dk1>
        <a:lt1>
          <a:srgbClr val="CCFFFF"/>
        </a:lt1>
        <a:dk2>
          <a:srgbClr val="6699FF"/>
        </a:dk2>
        <a:lt2>
          <a:srgbClr val="0785DB"/>
        </a:lt2>
        <a:accent1>
          <a:srgbClr val="4B78D3"/>
        </a:accent1>
        <a:accent2>
          <a:srgbClr val="00B000"/>
        </a:accent2>
        <a:accent3>
          <a:srgbClr val="B8CAFF"/>
        </a:accent3>
        <a:accent4>
          <a:srgbClr val="AEDADA"/>
        </a:accent4>
        <a:accent5>
          <a:srgbClr val="B1BEE6"/>
        </a:accent5>
        <a:accent6>
          <a:srgbClr val="009F00"/>
        </a:accent6>
        <a:hlink>
          <a:srgbClr val="66CCFF"/>
        </a:hlink>
        <a:folHlink>
          <a:srgbClr val="CC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4">
        <a:dk1>
          <a:srgbClr val="81DEFF"/>
        </a:dk1>
        <a:lt1>
          <a:srgbClr val="FFFFFF"/>
        </a:lt1>
        <a:dk2>
          <a:srgbClr val="CCECFF"/>
        </a:dk2>
        <a:lt2>
          <a:srgbClr val="808080"/>
        </a:lt2>
        <a:accent1>
          <a:srgbClr val="0B6FC1"/>
        </a:accent1>
        <a:accent2>
          <a:srgbClr val="CCCCFF"/>
        </a:accent2>
        <a:accent3>
          <a:srgbClr val="FFFFFF"/>
        </a:accent3>
        <a:accent4>
          <a:srgbClr val="6DBDDA"/>
        </a:accent4>
        <a:accent5>
          <a:srgbClr val="AABBDD"/>
        </a:accent5>
        <a:accent6>
          <a:srgbClr val="B9B9E7"/>
        </a:accent6>
        <a:hlink>
          <a:srgbClr val="3333CC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Blue gel design template</Template>
  <TotalTime>30</TotalTime>
  <Words>77</Words>
  <Application>Microsoft Office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Arial Black</vt:lpstr>
      <vt:lpstr>Blue gel design template</vt:lpstr>
      <vt:lpstr>The Politics of Freedom</vt:lpstr>
    </vt:vector>
  </TitlesOfParts>
  <Company>UST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Politics of Freedom</dc:title>
  <dc:creator>Mary Lemmons</dc:creator>
  <cp:lastModifiedBy>Mary Lemmons</cp:lastModifiedBy>
  <cp:revision>3</cp:revision>
  <cp:lastPrinted>1601-01-01T00:00:00Z</cp:lastPrinted>
  <dcterms:created xsi:type="dcterms:W3CDTF">2013-01-08T05:22:17Z</dcterms:created>
  <dcterms:modified xsi:type="dcterms:W3CDTF">2013-01-08T05:53:07Z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TC010721191033</vt:lpwstr>
  </property>
</Properties>
</file>