
<file path=[Content_Types].xml><?xml version="1.0" encoding="utf-8"?>
<Types xmlns="http://schemas.openxmlformats.org/package/2006/content-types">
  <Default Extension="mpg" ContentType="video/mpeg"/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81" r:id="rId3"/>
    <p:sldId id="257" r:id="rId4"/>
    <p:sldId id="269" r:id="rId5"/>
    <p:sldId id="260" r:id="rId6"/>
    <p:sldId id="263" r:id="rId7"/>
    <p:sldId id="270" r:id="rId8"/>
    <p:sldId id="264" r:id="rId9"/>
    <p:sldId id="265" r:id="rId10"/>
    <p:sldId id="266" r:id="rId11"/>
    <p:sldId id="267" r:id="rId12"/>
    <p:sldId id="271" r:id="rId13"/>
    <p:sldId id="268" r:id="rId14"/>
    <p:sldId id="272" r:id="rId15"/>
    <p:sldId id="273" r:id="rId16"/>
    <p:sldId id="275" r:id="rId17"/>
    <p:sldId id="274" r:id="rId18"/>
    <p:sldId id="276" r:id="rId19"/>
    <p:sldId id="277" r:id="rId20"/>
    <p:sldId id="278" r:id="rId21"/>
    <p:sldId id="279" r:id="rId22"/>
    <p:sldId id="280" r:id="rId23"/>
    <p:sldId id="282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63" autoAdjust="0"/>
    <p:restoredTop sz="94660"/>
  </p:normalViewPr>
  <p:slideViewPr>
    <p:cSldViewPr>
      <p:cViewPr varScale="1">
        <p:scale>
          <a:sx n="89" d="100"/>
          <a:sy n="89" d="100"/>
        </p:scale>
        <p:origin x="-86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3" d="100"/>
          <a:sy n="73" d="100"/>
        </p:scale>
        <p:origin x="-154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08653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510BB54-8DAF-43A3-8DA8-FC99F79E768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618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765175"/>
            <a:ext cx="8353425" cy="893763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algn="ctr">
              <a:defRPr sz="320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ru-RU" noProof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288" y="1557338"/>
            <a:ext cx="8353425" cy="503237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 algn="ctr">
              <a:buFontTx/>
              <a:buNone/>
              <a:defRPr sz="2400" b="1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833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92950" y="328613"/>
            <a:ext cx="1871663" cy="6340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76375" y="328613"/>
            <a:ext cx="5464175" cy="6340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853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049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5050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76375" y="1411288"/>
            <a:ext cx="3667125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5900" y="1411288"/>
            <a:ext cx="3668713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629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551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76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603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9292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164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87488" y="328613"/>
            <a:ext cx="7477125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76375" y="1411288"/>
            <a:ext cx="7488238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609600"/>
            <a:ext cx="7092950" cy="793750"/>
          </a:xfrm>
          <a:noFill/>
        </p:spPr>
        <p:txBody>
          <a:bodyPr/>
          <a:lstStyle/>
          <a:p>
            <a:r>
              <a:rPr lang="en-US" dirty="0" smtClean="0">
                <a:latin typeface="Tahoma" charset="0"/>
              </a:rPr>
              <a:t>Printed Circuit Board (PCB) Populating and Soldering</a:t>
            </a:r>
            <a:endParaRPr lang="uk-UA" dirty="0">
              <a:latin typeface="Tahoma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1752600"/>
            <a:ext cx="7092950" cy="9636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smtClean="0"/>
              <a:t>University of St Thomas</a:t>
            </a:r>
          </a:p>
          <a:p>
            <a:pPr>
              <a:lnSpc>
                <a:spcPct val="90000"/>
              </a:lnSpc>
            </a:pPr>
            <a:r>
              <a:rPr lang="en-US" sz="2000" dirty="0" smtClean="0"/>
              <a:t>Andrew Tubesing</a:t>
            </a:r>
            <a:endParaRPr lang="uk-UA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8800" y="6626"/>
            <a:ext cx="6781800" cy="983974"/>
          </a:xfrm>
        </p:spPr>
        <p:txBody>
          <a:bodyPr/>
          <a:lstStyle/>
          <a:p>
            <a:r>
              <a:rPr lang="en-US" dirty="0" smtClean="0"/>
              <a:t>Populating the PCB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600200" y="1143000"/>
            <a:ext cx="3506788" cy="2133600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Bend leads away from each other to hold components in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Do not flatten onto board surface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047750"/>
            <a:ext cx="2971800" cy="2228850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1600200" y="4343400"/>
            <a:ext cx="3581400" cy="2209800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Components with short or thick leads can be taped on the top side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Note silkscreen layer labels on commercial PCB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581400"/>
            <a:ext cx="3061512" cy="2996505"/>
          </a:xfrm>
        </p:spPr>
      </p:pic>
    </p:spTree>
    <p:extLst>
      <p:ext uri="{BB962C8B-B14F-4D97-AF65-F5344CB8AC3E}">
        <p14:creationId xmlns:p14="http://schemas.microsoft.com/office/powerpoint/2010/main" val="3294542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8800" y="6626"/>
            <a:ext cx="6781800" cy="983974"/>
          </a:xfrm>
        </p:spPr>
        <p:txBody>
          <a:bodyPr/>
          <a:lstStyle/>
          <a:p>
            <a:r>
              <a:rPr lang="en-US" dirty="0" smtClean="0"/>
              <a:t>Populating the PCB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600200" y="1143000"/>
            <a:ext cx="3506788" cy="2362200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Some components may need footprint adaptations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Best to fix this in design stage, not production stage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143000"/>
            <a:ext cx="3200400" cy="2400300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1600200" y="3962400"/>
            <a:ext cx="3581400" cy="2209800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Fully populated PCB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Note potentiometer and other parts still need retention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733800"/>
            <a:ext cx="2718745" cy="2996505"/>
          </a:xfrm>
        </p:spPr>
      </p:pic>
    </p:spTree>
    <p:extLst>
      <p:ext uri="{BB962C8B-B14F-4D97-AF65-F5344CB8AC3E}">
        <p14:creationId xmlns:p14="http://schemas.microsoft.com/office/powerpoint/2010/main" val="3785355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8800" y="6626"/>
            <a:ext cx="6781800" cy="983974"/>
          </a:xfrm>
        </p:spPr>
        <p:txBody>
          <a:bodyPr/>
          <a:lstStyle/>
          <a:p>
            <a:r>
              <a:rPr lang="en-US" dirty="0" smtClean="0"/>
              <a:t>Soldering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893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8800" y="6626"/>
            <a:ext cx="6781800" cy="983974"/>
          </a:xfrm>
        </p:spPr>
        <p:txBody>
          <a:bodyPr/>
          <a:lstStyle/>
          <a:p>
            <a:r>
              <a:rPr lang="en-US" dirty="0" smtClean="0"/>
              <a:t>Soldering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524000" y="4648200"/>
            <a:ext cx="7086600" cy="1828800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Hot Molten Metal!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err="1" smtClean="0"/>
              <a:t>Pb</a:t>
            </a:r>
            <a:r>
              <a:rPr lang="en-US" dirty="0" smtClean="0"/>
              <a:t> &amp; J</a:t>
            </a:r>
          </a:p>
          <a:p>
            <a:r>
              <a:rPr lang="en-US" dirty="0" smtClean="0"/>
              <a:t>	Lead </a:t>
            </a:r>
            <a:r>
              <a:rPr lang="en-US" dirty="0" smtClean="0"/>
              <a:t>+ good Judgment = </a:t>
            </a:r>
            <a:r>
              <a:rPr lang="en-US" dirty="0" smtClean="0">
                <a:sym typeface="Wingdings"/>
              </a:rPr>
              <a:t>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ym typeface="Wingdings"/>
              </a:rPr>
              <a:t>Wash hands when finished!</a:t>
            </a:r>
            <a:endParaRPr lang="en-US" dirty="0" smtClean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685800"/>
            <a:ext cx="3908120" cy="39624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>
          <a:xfrm>
            <a:off x="1676400" y="1905000"/>
            <a:ext cx="4041775" cy="639762"/>
          </a:xfrm>
        </p:spPr>
        <p:txBody>
          <a:bodyPr/>
          <a:lstStyle/>
          <a:p>
            <a:r>
              <a:rPr lang="en-US" dirty="0" smtClean="0"/>
              <a:t>Safety First!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09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8800" y="6626"/>
            <a:ext cx="6781800" cy="983974"/>
          </a:xfrm>
        </p:spPr>
        <p:txBody>
          <a:bodyPr/>
          <a:lstStyle/>
          <a:p>
            <a:r>
              <a:rPr lang="en-US" dirty="0" smtClean="0"/>
              <a:t>Soldering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600200" y="1143000"/>
            <a:ext cx="3506788" cy="2362200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Use tools to hold materials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Vice/clamp stand also makes good wrist support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143000"/>
            <a:ext cx="3200400" cy="2400300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1600200" y="3962400"/>
            <a:ext cx="3581400" cy="1371600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Face bottom side up for soldering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962400"/>
            <a:ext cx="3255443" cy="2441581"/>
          </a:xfrm>
        </p:spPr>
      </p:pic>
    </p:spTree>
    <p:extLst>
      <p:ext uri="{BB962C8B-B14F-4D97-AF65-F5344CB8AC3E}">
        <p14:creationId xmlns:p14="http://schemas.microsoft.com/office/powerpoint/2010/main" val="4224133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8800" y="6626"/>
            <a:ext cx="6781800" cy="983974"/>
          </a:xfrm>
        </p:spPr>
        <p:txBody>
          <a:bodyPr/>
          <a:lstStyle/>
          <a:p>
            <a:r>
              <a:rPr lang="en-US" dirty="0" smtClean="0"/>
              <a:t>Soldering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600200" y="1143000"/>
            <a:ext cx="3506788" cy="2209800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Solder is ~half tin and ~half lead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Rosin core provides flux as you solder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143000"/>
            <a:ext cx="3200400" cy="2400300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1600200" y="3962400"/>
            <a:ext cx="3581400" cy="2286000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Preheat iron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~700° F  ~ 475</a:t>
            </a:r>
            <a:r>
              <a:rPr lang="en-US" dirty="0"/>
              <a:t> ° </a:t>
            </a:r>
            <a:r>
              <a:rPr lang="en-US" dirty="0" smtClean="0"/>
              <a:t>C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Clean tip periodically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Removes stray solder &amp; burned flux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3962400"/>
            <a:ext cx="3255441" cy="2441581"/>
          </a:xfrm>
        </p:spPr>
      </p:pic>
    </p:spTree>
    <p:extLst>
      <p:ext uri="{BB962C8B-B14F-4D97-AF65-F5344CB8AC3E}">
        <p14:creationId xmlns:p14="http://schemas.microsoft.com/office/powerpoint/2010/main" val="35763221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8800" y="6626"/>
            <a:ext cx="6781800" cy="983974"/>
          </a:xfrm>
        </p:spPr>
        <p:txBody>
          <a:bodyPr/>
          <a:lstStyle/>
          <a:p>
            <a:r>
              <a:rPr lang="en-US" dirty="0" smtClean="0"/>
              <a:t>Soldering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600200" y="1143000"/>
            <a:ext cx="6781800" cy="4953000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/>
              <a:t>Heat is the critical component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/>
              <a:t>All parts (pad &amp; wire) must reach solder melting temperature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/>
              <a:t>It’s all about heat transfer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/>
              <a:t>Solder </a:t>
            </a:r>
            <a:r>
              <a:rPr lang="en-US" sz="2800" dirty="0" smtClean="0"/>
              <a:t>≠ Hot glue</a:t>
            </a:r>
            <a:r>
              <a:rPr lang="en-US" sz="2800" dirty="0"/>
              <a:t> </a:t>
            </a:r>
            <a:r>
              <a:rPr lang="en-US" sz="2800" dirty="0" smtClean="0"/>
              <a:t>!</a:t>
            </a:r>
            <a:endParaRPr lang="en-US" sz="28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/>
              <a:t>Think of it as </a:t>
            </a:r>
            <a:r>
              <a:rPr lang="en-US" sz="2800" dirty="0" smtClean="0"/>
              <a:t>the catalyst to bond the metals together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/>
              <a:t>HEAT 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5061016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8800" y="6626"/>
            <a:ext cx="6781800" cy="983974"/>
          </a:xfrm>
        </p:spPr>
        <p:txBody>
          <a:bodyPr/>
          <a:lstStyle/>
          <a:p>
            <a:r>
              <a:rPr lang="en-US" dirty="0" smtClean="0"/>
              <a:t>Soldering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600200" y="1143000"/>
            <a:ext cx="3506788" cy="2362200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Start with a small amount of solder on the iron tip</a:t>
            </a: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This helps maximize heat transfer from iron to parts</a:t>
            </a:r>
            <a:endParaRPr lang="en-US" dirty="0" smtClean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143000"/>
            <a:ext cx="3200400" cy="2400300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1600200" y="3962400"/>
            <a:ext cx="3581400" cy="2286000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Place iron tip so it contacts both the solder pad and the component lead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Wait for parts to heat 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3962400"/>
            <a:ext cx="3255441" cy="2441580"/>
          </a:xfrm>
        </p:spPr>
      </p:pic>
    </p:spTree>
    <p:extLst>
      <p:ext uri="{BB962C8B-B14F-4D97-AF65-F5344CB8AC3E}">
        <p14:creationId xmlns:p14="http://schemas.microsoft.com/office/powerpoint/2010/main" val="23101915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8800" y="6626"/>
            <a:ext cx="6781800" cy="983974"/>
          </a:xfrm>
        </p:spPr>
        <p:txBody>
          <a:bodyPr/>
          <a:lstStyle/>
          <a:p>
            <a:r>
              <a:rPr lang="en-US" dirty="0" smtClean="0"/>
              <a:t>Soldering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600200" y="1143000"/>
            <a:ext cx="3048000" cy="1905000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When parts are hot, add solder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Do not heat too long or multiple times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1524000" y="2667000"/>
            <a:ext cx="3505200" cy="3505200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Touch solder to PARTS </a:t>
            </a:r>
            <a:r>
              <a:rPr lang="en-US" dirty="0" smtClean="0"/>
              <a:t>(not iron)</a:t>
            </a:r>
            <a:endParaRPr lang="en-US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/>
              <a:t>Solder won’t melt until parts reach critical </a:t>
            </a:r>
            <a:r>
              <a:rPr lang="en-US" dirty="0" smtClean="0"/>
              <a:t>temp. </a:t>
            </a:r>
            <a:r>
              <a:rPr lang="en-US" dirty="0" smtClean="0">
                <a:sym typeface="Wingdings"/>
              </a:rPr>
              <a:t></a:t>
            </a:r>
            <a:endParaRPr lang="en-US" dirty="0" smtClean="0"/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/>
              <a:t>Melting directly to tip increases chances of cold solder joint </a:t>
            </a:r>
            <a:r>
              <a:rPr lang="en-US" dirty="0" smtClean="0">
                <a:sym typeface="Wingdings"/>
              </a:rPr>
              <a:t></a:t>
            </a:r>
            <a:endParaRPr lang="en-US" dirty="0"/>
          </a:p>
        </p:txBody>
      </p:sp>
      <p:pic>
        <p:nvPicPr>
          <p:cNvPr id="3" name="Soldering_06_Good_Technique.mpg">
            <a:hlinkClick r:id="" action="ppaction://media"/>
          </p:cNvPr>
          <p:cNvPicPr>
            <a:picLocks noGrp="1" noChangeAspect="1"/>
          </p:cNvPicPr>
          <p:nvPr>
            <p:ph sz="quarter" idx="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00600" y="381000"/>
            <a:ext cx="4041775" cy="3032125"/>
          </a:xfrm>
        </p:spPr>
      </p:pic>
      <p:sp>
        <p:nvSpPr>
          <p:cNvPr id="10" name="Text Placeholder 6"/>
          <p:cNvSpPr txBox="1">
            <a:spLocks/>
          </p:cNvSpPr>
          <p:nvPr/>
        </p:nvSpPr>
        <p:spPr bwMode="auto">
          <a:xfrm>
            <a:off x="5105400" y="3657600"/>
            <a:ext cx="38100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bg1"/>
                </a:solidFill>
                <a:latin typeface="+mn-lt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bg1"/>
                </a:solidFill>
                <a:latin typeface="+mn-lt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bg1"/>
                </a:solidFill>
                <a:latin typeface="+mn-lt"/>
              </a:defRPr>
            </a:lvl5pPr>
            <a:lvl6pPr marL="22860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bg1"/>
                </a:solidFill>
                <a:latin typeface="+mn-lt"/>
              </a:defRPr>
            </a:lvl6pPr>
            <a:lvl7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bg1"/>
                </a:solidFill>
                <a:latin typeface="+mn-lt"/>
              </a:defRPr>
            </a:lvl7pPr>
            <a:lvl8pPr marL="3200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bg1"/>
                </a:solidFill>
                <a:latin typeface="+mn-lt"/>
              </a:defRPr>
            </a:lvl8pPr>
            <a:lvl9pPr marL="3657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bg1"/>
                </a:solidFill>
                <a:latin typeface="+mn-lt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After solder is applied, wait a few seconds to equalize heat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Pull iron away (best to slide it up the lead)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Allow parts to cool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51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8800" y="6626"/>
            <a:ext cx="6781800" cy="983974"/>
          </a:xfrm>
        </p:spPr>
        <p:txBody>
          <a:bodyPr/>
          <a:lstStyle/>
          <a:p>
            <a:r>
              <a:rPr lang="en-US" dirty="0" smtClean="0"/>
              <a:t>Soldering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5334000" y="381000"/>
            <a:ext cx="3581400" cy="2438400"/>
          </a:xfrm>
        </p:spPr>
        <p:txBody>
          <a:bodyPr/>
          <a:lstStyle/>
          <a:p>
            <a:r>
              <a:rPr lang="en-US" dirty="0" smtClean="0"/>
              <a:t>GOOD solder joints: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Full lead and pad coverage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err="1" smtClean="0"/>
              <a:t>Miniscus</a:t>
            </a:r>
            <a:r>
              <a:rPr lang="en-US" dirty="0"/>
              <a:t>/</a:t>
            </a:r>
            <a:r>
              <a:rPr lang="en-US" dirty="0" smtClean="0"/>
              <a:t>wicking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Shiny and uniform</a:t>
            </a:r>
            <a:endParaRPr lang="en-US" dirty="0" smtClean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066800"/>
            <a:ext cx="3200400" cy="2400300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5334000" y="3048000"/>
            <a:ext cx="3733800" cy="3581400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Re-touch solder joints only when absolutely necessary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Re-touching requires reheating the entire joint, including materials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Re-heating damages metallurgical bond</a:t>
            </a:r>
            <a:endParaRPr lang="en-US" dirty="0" smtClean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962400"/>
            <a:ext cx="3255440" cy="2441580"/>
          </a:xfrm>
        </p:spPr>
      </p:pic>
    </p:spTree>
    <p:extLst>
      <p:ext uri="{BB962C8B-B14F-4D97-AF65-F5344CB8AC3E}">
        <p14:creationId xmlns:p14="http://schemas.microsoft.com/office/powerpoint/2010/main" val="1966872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609600"/>
            <a:ext cx="7092950" cy="793750"/>
          </a:xfrm>
          <a:noFill/>
        </p:spPr>
        <p:txBody>
          <a:bodyPr/>
          <a:lstStyle/>
          <a:p>
            <a:r>
              <a:rPr lang="en-US" dirty="0" smtClean="0">
                <a:latin typeface="Tahoma" charset="0"/>
              </a:rPr>
              <a:t>Printed Circuit Board (PCB) Populating and Soldering</a:t>
            </a:r>
            <a:endParaRPr lang="uk-UA" dirty="0">
              <a:latin typeface="Tahoma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1752600"/>
            <a:ext cx="7092950" cy="9636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smtClean="0"/>
              <a:t>University of St Thomas</a:t>
            </a:r>
          </a:p>
          <a:p>
            <a:pPr>
              <a:lnSpc>
                <a:spcPct val="90000"/>
              </a:lnSpc>
            </a:pPr>
            <a:r>
              <a:rPr lang="en-US" sz="2000" dirty="0" smtClean="0"/>
              <a:t>Andrew Tubesing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90353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8800" y="6626"/>
            <a:ext cx="6781800" cy="983974"/>
          </a:xfrm>
        </p:spPr>
        <p:txBody>
          <a:bodyPr/>
          <a:lstStyle/>
          <a:p>
            <a:r>
              <a:rPr lang="en-US" dirty="0" smtClean="0"/>
              <a:t>Soldering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5334000" y="152400"/>
            <a:ext cx="3581400" cy="3124200"/>
          </a:xfrm>
        </p:spPr>
        <p:txBody>
          <a:bodyPr/>
          <a:lstStyle/>
          <a:p>
            <a:r>
              <a:rPr lang="en-US" dirty="0" smtClean="0"/>
              <a:t>BAD </a:t>
            </a:r>
            <a:r>
              <a:rPr lang="en-US" dirty="0"/>
              <a:t>solder joints: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Incomplete coverage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Pitted, Frosty or non-uniform texture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Bulbous blobs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Scorched </a:t>
            </a:r>
            <a:r>
              <a:rPr lang="en-US" dirty="0" smtClean="0"/>
              <a:t>substrate</a:t>
            </a:r>
            <a:endParaRPr lang="en-US" dirty="0" smtClean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066800"/>
            <a:ext cx="3200400" cy="2400300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5334000" y="3352800"/>
            <a:ext cx="3733800" cy="3352800"/>
          </a:xfrm>
        </p:spPr>
        <p:txBody>
          <a:bodyPr/>
          <a:lstStyle/>
          <a:p>
            <a:r>
              <a:rPr lang="en-US" dirty="0" smtClean="0"/>
              <a:t>Causes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Solder quantity +/-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Too little </a:t>
            </a:r>
            <a:r>
              <a:rPr lang="en-US" dirty="0" smtClean="0"/>
              <a:t>heat</a:t>
            </a:r>
            <a:br>
              <a:rPr lang="en-US" dirty="0" smtClean="0"/>
            </a:br>
            <a:r>
              <a:rPr lang="en-US" dirty="0" smtClean="0"/>
              <a:t>(cold </a:t>
            </a:r>
            <a:r>
              <a:rPr lang="en-US" dirty="0"/>
              <a:t>joints)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Too much heat </a:t>
            </a:r>
            <a:br>
              <a:rPr lang="en-US" dirty="0" smtClean="0"/>
            </a:br>
            <a:r>
              <a:rPr lang="en-US" dirty="0" smtClean="0"/>
              <a:t>(temp/duration)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Multiple re-heats (retouching)</a:t>
            </a:r>
            <a:endParaRPr lang="en-US" dirty="0" smtClean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962400"/>
            <a:ext cx="3255440" cy="2441580"/>
          </a:xfrm>
        </p:spPr>
      </p:pic>
    </p:spTree>
    <p:extLst>
      <p:ext uri="{BB962C8B-B14F-4D97-AF65-F5344CB8AC3E}">
        <p14:creationId xmlns:p14="http://schemas.microsoft.com/office/powerpoint/2010/main" val="8202387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8800" y="6626"/>
            <a:ext cx="6781800" cy="983974"/>
          </a:xfrm>
        </p:spPr>
        <p:txBody>
          <a:bodyPr/>
          <a:lstStyle/>
          <a:p>
            <a:r>
              <a:rPr lang="en-US" dirty="0" smtClean="0"/>
              <a:t>Soldering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600200" y="1143000"/>
            <a:ext cx="3048000" cy="1295400"/>
          </a:xfrm>
        </p:spPr>
        <p:txBody>
          <a:bodyPr/>
          <a:lstStyle/>
          <a:p>
            <a:r>
              <a:rPr lang="en-US" dirty="0" smtClean="0"/>
              <a:t>Not quite done yet…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1524000" y="3733800"/>
            <a:ext cx="7010400" cy="2743200"/>
          </a:xfrm>
        </p:spPr>
        <p:txBody>
          <a:bodyPr/>
          <a:lstStyle/>
          <a:p>
            <a:r>
              <a:rPr lang="en-US" dirty="0" smtClean="0"/>
              <a:t>Turn off iron: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Whenever you finish a stage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Any time you get out of your seat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/>
              <a:t>It doesn’t take long to re-heat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/>
              <a:t>Avoids fire hazard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/>
              <a:t>Conserves energy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/>
              <a:t>Prolongs tip life</a:t>
            </a:r>
            <a:endParaRPr lang="en-US" dirty="0"/>
          </a:p>
        </p:txBody>
      </p:sp>
      <p:pic>
        <p:nvPicPr>
          <p:cNvPr id="5" name="Soldering_11_Turn_Off_Iron.mpg">
            <a:hlinkClick r:id="" action="ppaction://media"/>
          </p:cNvPr>
          <p:cNvPicPr>
            <a:picLocks noGrp="1" noChangeAspect="1"/>
          </p:cNvPicPr>
          <p:nvPr>
            <p:ph sz="quarter" idx="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24400" y="609600"/>
            <a:ext cx="4041775" cy="3032125"/>
          </a:xfrm>
        </p:spPr>
      </p:pic>
    </p:spTree>
    <p:extLst>
      <p:ext uri="{BB962C8B-B14F-4D97-AF65-F5344CB8AC3E}">
        <p14:creationId xmlns:p14="http://schemas.microsoft.com/office/powerpoint/2010/main" val="270171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8800" y="6626"/>
            <a:ext cx="6781800" cy="983974"/>
          </a:xfrm>
        </p:spPr>
        <p:txBody>
          <a:bodyPr/>
          <a:lstStyle/>
          <a:p>
            <a:r>
              <a:rPr lang="en-US" dirty="0" smtClean="0"/>
              <a:t>Finishing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600200" y="1066800"/>
            <a:ext cx="3506788" cy="1828800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Trim leads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/>
              <a:t>Just above solder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/>
              <a:t>Don’t cut into solder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/>
              <a:t>Leave minimal protrusion</a:t>
            </a:r>
            <a:endParaRPr lang="en-US" dirty="0" smtClean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143000"/>
            <a:ext cx="3200400" cy="2400300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1600200" y="2971800"/>
            <a:ext cx="3810000" cy="3505200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Safety first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/>
              <a:t>Still wearing eye protection, right?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/>
              <a:t>Point away from others in room (rockets!)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/>
              <a:t>Aim into trash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Clean up after yourself!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Wash your hands!</a:t>
            </a:r>
            <a:endParaRPr lang="en-US" dirty="0"/>
          </a:p>
        </p:txBody>
      </p:sp>
      <p:pic>
        <p:nvPicPr>
          <p:cNvPr id="3" name="Soldering_10_trim_leads.MOV">
            <a:hlinkClick r:id="" action="ppaction://media"/>
          </p:cNvPr>
          <p:cNvPicPr>
            <a:picLocks noGrp="1" noChangeAspect="1"/>
          </p:cNvPicPr>
          <p:nvPr>
            <p:ph sz="quarter" idx="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2832" r="28346"/>
          <a:stretch/>
        </p:blipFill>
        <p:spPr>
          <a:xfrm>
            <a:off x="5715000" y="3810000"/>
            <a:ext cx="2377440" cy="2273300"/>
          </a:xfrm>
        </p:spPr>
      </p:pic>
    </p:spTree>
    <p:extLst>
      <p:ext uri="{BB962C8B-B14F-4D97-AF65-F5344CB8AC3E}">
        <p14:creationId xmlns:p14="http://schemas.microsoft.com/office/powerpoint/2010/main" val="339347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uk-UA" dirty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heat</a:t>
            </a:r>
            <a:endParaRPr lang="en-US" altLang="ko-KR" dirty="0" smtClean="0"/>
          </a:p>
          <a:p>
            <a:r>
              <a:rPr lang="en-US" altLang="ko-KR" dirty="0" smtClean="0"/>
              <a:t>Heat</a:t>
            </a:r>
            <a:endParaRPr lang="en-US" altLang="ko-KR" dirty="0" smtClean="0"/>
          </a:p>
          <a:p>
            <a:r>
              <a:rPr lang="en-US" altLang="ko-KR" dirty="0" smtClean="0"/>
              <a:t>HEAT</a:t>
            </a:r>
          </a:p>
          <a:p>
            <a:r>
              <a:rPr lang="en-US" altLang="ko-KR" sz="4000" b="1" dirty="0" smtClean="0"/>
              <a:t>HEAT</a:t>
            </a:r>
          </a:p>
          <a:p>
            <a:r>
              <a:rPr lang="en-US" altLang="ko-KR" sz="5400" b="1" u="sng" dirty="0" smtClean="0"/>
              <a:t>HEAT</a:t>
            </a:r>
            <a:r>
              <a:rPr lang="en-US" altLang="ko-KR" sz="5400" b="1" dirty="0" smtClean="0"/>
              <a:t>!</a:t>
            </a:r>
            <a:endParaRPr lang="en-US" altLang="ko-KR" sz="5400" b="1" dirty="0" smtClean="0"/>
          </a:p>
        </p:txBody>
      </p:sp>
    </p:spTree>
    <p:extLst>
      <p:ext uri="{BB962C8B-B14F-4D97-AF65-F5344CB8AC3E}">
        <p14:creationId xmlns:p14="http://schemas.microsoft.com/office/powerpoint/2010/main" val="101730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PCB Process Outline</a:t>
            </a:r>
            <a:endParaRPr lang="uk-UA" dirty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General Introduction</a:t>
            </a:r>
          </a:p>
          <a:p>
            <a:r>
              <a:rPr lang="en-US" altLang="ko-KR" dirty="0" smtClean="0"/>
              <a:t>Creation/Manufacturing of PCB</a:t>
            </a:r>
          </a:p>
          <a:p>
            <a:r>
              <a:rPr lang="en-US" altLang="ko-KR" dirty="0" smtClean="0"/>
              <a:t>Populating the PCB</a:t>
            </a:r>
          </a:p>
          <a:p>
            <a:r>
              <a:rPr lang="en-US" altLang="ko-KR" dirty="0" smtClean="0"/>
              <a:t>Soldering</a:t>
            </a:r>
          </a:p>
          <a:p>
            <a:r>
              <a:rPr lang="en-US" altLang="ko-KR" dirty="0" smtClean="0"/>
              <a:t>Finishing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8800" y="6626"/>
            <a:ext cx="6781800" cy="983974"/>
          </a:xfrm>
        </p:spPr>
        <p:txBody>
          <a:bodyPr/>
          <a:lstStyle/>
          <a:p>
            <a:r>
              <a:rPr lang="en-US" dirty="0" smtClean="0"/>
              <a:t>PCB Manufacturing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995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8800" y="6626"/>
            <a:ext cx="6781800" cy="983974"/>
          </a:xfrm>
        </p:spPr>
        <p:txBody>
          <a:bodyPr/>
          <a:lstStyle/>
          <a:p>
            <a:r>
              <a:rPr lang="en-US" dirty="0" smtClean="0"/>
              <a:t>PCB Manufacturing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524000" y="1524000"/>
            <a:ext cx="3506788" cy="1143000"/>
          </a:xfrm>
        </p:spPr>
        <p:txBody>
          <a:bodyPr/>
          <a:lstStyle/>
          <a:p>
            <a:r>
              <a:rPr lang="en-US" dirty="0" smtClean="0"/>
              <a:t>Tiled</a:t>
            </a:r>
            <a:br>
              <a:rPr lang="en-US" dirty="0" smtClean="0"/>
            </a:br>
            <a:r>
              <a:rPr lang="en-US" dirty="0" smtClean="0"/>
              <a:t>Sheet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914400"/>
            <a:ext cx="3810000" cy="2857500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1447800" y="3962400"/>
            <a:ext cx="3736975" cy="990600"/>
          </a:xfrm>
        </p:spPr>
        <p:txBody>
          <a:bodyPr/>
          <a:lstStyle/>
          <a:p>
            <a:r>
              <a:rPr lang="en-US" dirty="0" smtClean="0"/>
              <a:t>Separating</a:t>
            </a:r>
            <a:br>
              <a:rPr lang="en-US" dirty="0" smtClean="0"/>
            </a:br>
            <a:r>
              <a:rPr lang="en-US" dirty="0" smtClean="0"/>
              <a:t>Boards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541138"/>
            <a:ext cx="4267200" cy="3220578"/>
          </a:xfrm>
        </p:spPr>
      </p:pic>
    </p:spTree>
    <p:extLst>
      <p:ext uri="{BB962C8B-B14F-4D97-AF65-F5344CB8AC3E}">
        <p14:creationId xmlns:p14="http://schemas.microsoft.com/office/powerpoint/2010/main" val="1832274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8800" y="6626"/>
            <a:ext cx="6781800" cy="983974"/>
          </a:xfrm>
        </p:spPr>
        <p:txBody>
          <a:bodyPr/>
          <a:lstStyle/>
          <a:p>
            <a:r>
              <a:rPr lang="en-US" dirty="0" smtClean="0"/>
              <a:t>PCB Manufacturing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524000" y="1524000"/>
            <a:ext cx="3506788" cy="1143000"/>
          </a:xfrm>
        </p:spPr>
        <p:txBody>
          <a:bodyPr/>
          <a:lstStyle/>
          <a:p>
            <a:r>
              <a:rPr lang="en-US" dirty="0" smtClean="0"/>
              <a:t>Commercial</a:t>
            </a:r>
          </a:p>
          <a:p>
            <a:r>
              <a:rPr lang="en-US" dirty="0" smtClean="0"/>
              <a:t>PCB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066800"/>
            <a:ext cx="3146969" cy="2532561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1447800" y="3962400"/>
            <a:ext cx="3736975" cy="990600"/>
          </a:xfrm>
        </p:spPr>
        <p:txBody>
          <a:bodyPr/>
          <a:lstStyle/>
          <a:p>
            <a:r>
              <a:rPr lang="en-US" dirty="0" smtClean="0"/>
              <a:t>Hand-made</a:t>
            </a:r>
          </a:p>
          <a:p>
            <a:r>
              <a:rPr lang="en-US" dirty="0" smtClean="0"/>
              <a:t>PCB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886200"/>
            <a:ext cx="3657600" cy="2743200"/>
          </a:xfrm>
        </p:spPr>
      </p:pic>
    </p:spTree>
    <p:extLst>
      <p:ext uri="{BB962C8B-B14F-4D97-AF65-F5344CB8AC3E}">
        <p14:creationId xmlns:p14="http://schemas.microsoft.com/office/powerpoint/2010/main" val="325899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8800" y="6626"/>
            <a:ext cx="6781800" cy="983974"/>
          </a:xfrm>
        </p:spPr>
        <p:txBody>
          <a:bodyPr/>
          <a:lstStyle/>
          <a:p>
            <a:r>
              <a:rPr lang="en-US" dirty="0" smtClean="0"/>
              <a:t>Populating the PCB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213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8800" y="6626"/>
            <a:ext cx="6781800" cy="983974"/>
          </a:xfrm>
        </p:spPr>
        <p:txBody>
          <a:bodyPr/>
          <a:lstStyle/>
          <a:p>
            <a:r>
              <a:rPr lang="en-US" dirty="0" smtClean="0"/>
              <a:t>Populating the PCB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600200" y="990600"/>
            <a:ext cx="3506788" cy="3200400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Use schematic and design printout to determine where the part belongs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Lay part across footprint and note where bends are needed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90600"/>
            <a:ext cx="3454401" cy="2590800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1600200" y="4343400"/>
            <a:ext cx="3581400" cy="1524000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Use needle-nose pliers to make right-angle bends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733800"/>
            <a:ext cx="3242892" cy="2951241"/>
          </a:xfrm>
        </p:spPr>
      </p:pic>
    </p:spTree>
    <p:extLst>
      <p:ext uri="{BB962C8B-B14F-4D97-AF65-F5344CB8AC3E}">
        <p14:creationId xmlns:p14="http://schemas.microsoft.com/office/powerpoint/2010/main" val="445113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8800" y="6626"/>
            <a:ext cx="6781800" cy="983974"/>
          </a:xfrm>
        </p:spPr>
        <p:txBody>
          <a:bodyPr/>
          <a:lstStyle/>
          <a:p>
            <a:r>
              <a:rPr lang="en-US" dirty="0" smtClean="0"/>
              <a:t>Populating the PCB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600200" y="990600"/>
            <a:ext cx="3506788" cy="2362200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Be sure to place parts on proper side of board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This is the wrong side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066800"/>
            <a:ext cx="3149600" cy="2362200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1600200" y="4343400"/>
            <a:ext cx="3581400" cy="2209800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This is the correct side (commercial PCBs will have labels on the component side)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Note how bends impact tidiness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810000"/>
            <a:ext cx="3588940" cy="2691705"/>
          </a:xfrm>
        </p:spPr>
      </p:pic>
    </p:spTree>
    <p:extLst>
      <p:ext uri="{BB962C8B-B14F-4D97-AF65-F5344CB8AC3E}">
        <p14:creationId xmlns:p14="http://schemas.microsoft.com/office/powerpoint/2010/main" val="2158910453"/>
      </p:ext>
    </p:extLst>
  </p:cSld>
  <p:clrMapOvr>
    <a:masterClrMapping/>
  </p:clrMapOvr>
</p:sld>
</file>

<file path=ppt/theme/theme1.xml><?xml version="1.0" encoding="utf-8"?>
<a:theme xmlns:a="http://schemas.openxmlformats.org/drawingml/2006/main" name="CircuitBoard">
  <a:themeElements>
    <a:clrScheme name="template 16">
      <a:dk1>
        <a:srgbClr val="4D4D4D"/>
      </a:dk1>
      <a:lt1>
        <a:srgbClr val="FFFFFF"/>
      </a:lt1>
      <a:dk2>
        <a:srgbClr val="000000"/>
      </a:dk2>
      <a:lt2>
        <a:srgbClr val="053F11"/>
      </a:lt2>
      <a:accent1>
        <a:srgbClr val="2C6414"/>
      </a:accent1>
      <a:accent2>
        <a:srgbClr val="5AC023"/>
      </a:accent2>
      <a:accent3>
        <a:srgbClr val="FFFFFF"/>
      </a:accent3>
      <a:accent4>
        <a:srgbClr val="404040"/>
      </a:accent4>
      <a:accent5>
        <a:srgbClr val="ACB8AA"/>
      </a:accent5>
      <a:accent6>
        <a:srgbClr val="51AE1F"/>
      </a:accent6>
      <a:hlink>
        <a:srgbClr val="83BB71"/>
      </a:hlink>
      <a:folHlink>
        <a:srgbClr val="EAEAEA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4D4D4D"/>
        </a:dk1>
        <a:lt1>
          <a:srgbClr val="FFFFFF"/>
        </a:lt1>
        <a:dk2>
          <a:srgbClr val="000000"/>
        </a:dk2>
        <a:lt2>
          <a:srgbClr val="6E6046"/>
        </a:lt2>
        <a:accent1>
          <a:srgbClr val="B69E77"/>
        </a:accent1>
        <a:accent2>
          <a:srgbClr val="9E280E"/>
        </a:accent2>
        <a:accent3>
          <a:srgbClr val="FFFFFF"/>
        </a:accent3>
        <a:accent4>
          <a:srgbClr val="404040"/>
        </a:accent4>
        <a:accent5>
          <a:srgbClr val="D7CCBD"/>
        </a:accent5>
        <a:accent6>
          <a:srgbClr val="8F230C"/>
        </a:accent6>
        <a:hlink>
          <a:srgbClr val="FFC6A4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000000"/>
        </a:dk2>
        <a:lt2>
          <a:srgbClr val="6E6046"/>
        </a:lt2>
        <a:accent1>
          <a:srgbClr val="B69E77"/>
        </a:accent1>
        <a:accent2>
          <a:srgbClr val="9E280E"/>
        </a:accent2>
        <a:accent3>
          <a:srgbClr val="FFFFFF"/>
        </a:accent3>
        <a:accent4>
          <a:srgbClr val="404040"/>
        </a:accent4>
        <a:accent5>
          <a:srgbClr val="D7CCBD"/>
        </a:accent5>
        <a:accent6>
          <a:srgbClr val="8F230C"/>
        </a:accent6>
        <a:hlink>
          <a:srgbClr val="E1C6A4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532F3C"/>
        </a:lt2>
        <a:accent1>
          <a:srgbClr val="CDC09A"/>
        </a:accent1>
        <a:accent2>
          <a:srgbClr val="AC9F55"/>
        </a:accent2>
        <a:accent3>
          <a:srgbClr val="FFFFFF"/>
        </a:accent3>
        <a:accent4>
          <a:srgbClr val="404040"/>
        </a:accent4>
        <a:accent5>
          <a:srgbClr val="E3DCCA"/>
        </a:accent5>
        <a:accent6>
          <a:srgbClr val="9B904C"/>
        </a:accent6>
        <a:hlink>
          <a:srgbClr val="DBD3C7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000000"/>
        </a:dk2>
        <a:lt2>
          <a:srgbClr val="064300"/>
        </a:lt2>
        <a:accent1>
          <a:srgbClr val="AC927F"/>
        </a:accent1>
        <a:accent2>
          <a:srgbClr val="3AAE00"/>
        </a:accent2>
        <a:accent3>
          <a:srgbClr val="FFFFFF"/>
        </a:accent3>
        <a:accent4>
          <a:srgbClr val="404040"/>
        </a:accent4>
        <a:accent5>
          <a:srgbClr val="D2C7C0"/>
        </a:accent5>
        <a:accent6>
          <a:srgbClr val="349D00"/>
        </a:accent6>
        <a:hlink>
          <a:srgbClr val="D2B8A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033100"/>
        </a:lt2>
        <a:accent1>
          <a:srgbClr val="2F9400"/>
        </a:accent1>
        <a:accent2>
          <a:srgbClr val="6C838B"/>
        </a:accent2>
        <a:accent3>
          <a:srgbClr val="FFFFFF"/>
        </a:accent3>
        <a:accent4>
          <a:srgbClr val="404040"/>
        </a:accent4>
        <a:accent5>
          <a:srgbClr val="ADC8AA"/>
        </a:accent5>
        <a:accent6>
          <a:srgbClr val="61767D"/>
        </a:accent6>
        <a:hlink>
          <a:srgbClr val="996E68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063B00"/>
        </a:lt2>
        <a:accent1>
          <a:srgbClr val="33A800"/>
        </a:accent1>
        <a:accent2>
          <a:srgbClr val="B26D33"/>
        </a:accent2>
        <a:accent3>
          <a:srgbClr val="FFFFFF"/>
        </a:accent3>
        <a:accent4>
          <a:srgbClr val="404040"/>
        </a:accent4>
        <a:accent5>
          <a:srgbClr val="ADD1AA"/>
        </a:accent5>
        <a:accent6>
          <a:srgbClr val="A1622D"/>
        </a:accent6>
        <a:hlink>
          <a:srgbClr val="CE793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224700"/>
        </a:lt2>
        <a:accent1>
          <a:srgbClr val="68A500"/>
        </a:accent1>
        <a:accent2>
          <a:srgbClr val="8CB400"/>
        </a:accent2>
        <a:accent3>
          <a:srgbClr val="FFFFFF"/>
        </a:accent3>
        <a:accent4>
          <a:srgbClr val="404040"/>
        </a:accent4>
        <a:accent5>
          <a:srgbClr val="B9CFAA"/>
        </a:accent5>
        <a:accent6>
          <a:srgbClr val="7EA300"/>
        </a:accent6>
        <a:hlink>
          <a:srgbClr val="DC888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224700"/>
        </a:lt2>
        <a:accent1>
          <a:srgbClr val="68A500"/>
        </a:accent1>
        <a:accent2>
          <a:srgbClr val="8CB400"/>
        </a:accent2>
        <a:accent3>
          <a:srgbClr val="FFFFFF"/>
        </a:accent3>
        <a:accent4>
          <a:srgbClr val="404040"/>
        </a:accent4>
        <a:accent5>
          <a:srgbClr val="B9CFAA"/>
        </a:accent5>
        <a:accent6>
          <a:srgbClr val="7EA300"/>
        </a:accent6>
        <a:hlink>
          <a:srgbClr val="C0C42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265400"/>
        </a:lt2>
        <a:accent1>
          <a:srgbClr val="37A091"/>
        </a:accent1>
        <a:accent2>
          <a:srgbClr val="CC8587"/>
        </a:accent2>
        <a:accent3>
          <a:srgbClr val="FFFFFF"/>
        </a:accent3>
        <a:accent4>
          <a:srgbClr val="404040"/>
        </a:accent4>
        <a:accent5>
          <a:srgbClr val="AECDC7"/>
        </a:accent5>
        <a:accent6>
          <a:srgbClr val="B9787A"/>
        </a:accent6>
        <a:hlink>
          <a:srgbClr val="FCE46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000000"/>
        </a:dk2>
        <a:lt2>
          <a:srgbClr val="546715"/>
        </a:lt2>
        <a:accent1>
          <a:srgbClr val="EF733A"/>
        </a:accent1>
        <a:accent2>
          <a:srgbClr val="C1D72E"/>
        </a:accent2>
        <a:accent3>
          <a:srgbClr val="FFFFFF"/>
        </a:accent3>
        <a:accent4>
          <a:srgbClr val="404040"/>
        </a:accent4>
        <a:accent5>
          <a:srgbClr val="F6BCAE"/>
        </a:accent5>
        <a:accent6>
          <a:srgbClr val="AFC329"/>
        </a:accent6>
        <a:hlink>
          <a:srgbClr val="F1954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000000"/>
        </a:dk2>
        <a:lt2>
          <a:srgbClr val="406910"/>
        </a:lt2>
        <a:accent1>
          <a:srgbClr val="D04611"/>
        </a:accent1>
        <a:accent2>
          <a:srgbClr val="77BB0F"/>
        </a:accent2>
        <a:accent3>
          <a:srgbClr val="FFFFFF"/>
        </a:accent3>
        <a:accent4>
          <a:srgbClr val="404040"/>
        </a:accent4>
        <a:accent5>
          <a:srgbClr val="E4B0AA"/>
        </a:accent5>
        <a:accent6>
          <a:srgbClr val="6BA90C"/>
        </a:accent6>
        <a:hlink>
          <a:srgbClr val="6CA2C7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2">
        <a:dk1>
          <a:srgbClr val="4D4D4D"/>
        </a:dk1>
        <a:lt1>
          <a:srgbClr val="FFFFFF"/>
        </a:lt1>
        <a:dk2>
          <a:srgbClr val="000000"/>
        </a:dk2>
        <a:lt2>
          <a:srgbClr val="102214"/>
        </a:lt2>
        <a:accent1>
          <a:srgbClr val="457136"/>
        </a:accent1>
        <a:accent2>
          <a:srgbClr val="599B51"/>
        </a:accent2>
        <a:accent3>
          <a:srgbClr val="FFFFFF"/>
        </a:accent3>
        <a:accent4>
          <a:srgbClr val="404040"/>
        </a:accent4>
        <a:accent5>
          <a:srgbClr val="B0BBAE"/>
        </a:accent5>
        <a:accent6>
          <a:srgbClr val="508C49"/>
        </a:accent6>
        <a:hlink>
          <a:srgbClr val="78A55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3">
        <a:dk1>
          <a:srgbClr val="4D4D4D"/>
        </a:dk1>
        <a:lt1>
          <a:srgbClr val="FFFFFF"/>
        </a:lt1>
        <a:dk2>
          <a:srgbClr val="000000"/>
        </a:dk2>
        <a:lt2>
          <a:srgbClr val="16431E"/>
        </a:lt2>
        <a:accent1>
          <a:srgbClr val="38AE50"/>
        </a:accent1>
        <a:accent2>
          <a:srgbClr val="FED702"/>
        </a:accent2>
        <a:accent3>
          <a:srgbClr val="FFFFFF"/>
        </a:accent3>
        <a:accent4>
          <a:srgbClr val="404040"/>
        </a:accent4>
        <a:accent5>
          <a:srgbClr val="AED3B3"/>
        </a:accent5>
        <a:accent6>
          <a:srgbClr val="E6C302"/>
        </a:accent6>
        <a:hlink>
          <a:srgbClr val="2E3FA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4">
        <a:dk1>
          <a:srgbClr val="4D4D4D"/>
        </a:dk1>
        <a:lt1>
          <a:srgbClr val="FFFFFF"/>
        </a:lt1>
        <a:dk2>
          <a:srgbClr val="000000"/>
        </a:dk2>
        <a:lt2>
          <a:srgbClr val="0D5100"/>
        </a:lt2>
        <a:accent1>
          <a:srgbClr val="37AA00"/>
        </a:accent1>
        <a:accent2>
          <a:srgbClr val="6A9A96"/>
        </a:accent2>
        <a:accent3>
          <a:srgbClr val="FFFFFF"/>
        </a:accent3>
        <a:accent4>
          <a:srgbClr val="404040"/>
        </a:accent4>
        <a:accent5>
          <a:srgbClr val="AED2AA"/>
        </a:accent5>
        <a:accent6>
          <a:srgbClr val="5F8B87"/>
        </a:accent6>
        <a:hlink>
          <a:srgbClr val="027D2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5">
        <a:dk1>
          <a:srgbClr val="4D4D4D"/>
        </a:dk1>
        <a:lt1>
          <a:srgbClr val="FFFFFF"/>
        </a:lt1>
        <a:dk2>
          <a:srgbClr val="000000"/>
        </a:dk2>
        <a:lt2>
          <a:srgbClr val="386D0D"/>
        </a:lt2>
        <a:accent1>
          <a:srgbClr val="64AD32"/>
        </a:accent1>
        <a:accent2>
          <a:srgbClr val="8EB848"/>
        </a:accent2>
        <a:accent3>
          <a:srgbClr val="FFFFFF"/>
        </a:accent3>
        <a:accent4>
          <a:srgbClr val="404040"/>
        </a:accent4>
        <a:accent5>
          <a:srgbClr val="B8D3AD"/>
        </a:accent5>
        <a:accent6>
          <a:srgbClr val="80A640"/>
        </a:accent6>
        <a:hlink>
          <a:srgbClr val="54992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6">
        <a:dk1>
          <a:srgbClr val="4D4D4D"/>
        </a:dk1>
        <a:lt1>
          <a:srgbClr val="FFFFFF"/>
        </a:lt1>
        <a:dk2>
          <a:srgbClr val="000000"/>
        </a:dk2>
        <a:lt2>
          <a:srgbClr val="053F11"/>
        </a:lt2>
        <a:accent1>
          <a:srgbClr val="2C6414"/>
        </a:accent1>
        <a:accent2>
          <a:srgbClr val="5AC023"/>
        </a:accent2>
        <a:accent3>
          <a:srgbClr val="FFFFFF"/>
        </a:accent3>
        <a:accent4>
          <a:srgbClr val="404040"/>
        </a:accent4>
        <a:accent5>
          <a:srgbClr val="ACB8AA"/>
        </a:accent5>
        <a:accent6>
          <a:srgbClr val="51AE1F"/>
        </a:accent6>
        <a:hlink>
          <a:srgbClr val="83BB7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CircuitBoard</Template>
  <TotalTime>206</TotalTime>
  <Words>563</Words>
  <Application>Microsoft Office PowerPoint</Application>
  <PresentationFormat>On-screen Show (4:3)</PresentationFormat>
  <Paragraphs>125</Paragraphs>
  <Slides>23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CircuitBoard</vt:lpstr>
      <vt:lpstr>Printed Circuit Board (PCB) Populating and Soldering</vt:lpstr>
      <vt:lpstr>Printed Circuit Board (PCB) Populating and Soldering</vt:lpstr>
      <vt:lpstr>PCB Process Outline</vt:lpstr>
      <vt:lpstr>PCB Manufacturing</vt:lpstr>
      <vt:lpstr>PCB Manufacturing</vt:lpstr>
      <vt:lpstr>PCB Manufacturing</vt:lpstr>
      <vt:lpstr>Populating the PCB</vt:lpstr>
      <vt:lpstr>Populating the PCB</vt:lpstr>
      <vt:lpstr>Populating the PCB</vt:lpstr>
      <vt:lpstr>Populating the PCB</vt:lpstr>
      <vt:lpstr>Populating the PCB</vt:lpstr>
      <vt:lpstr>Soldering</vt:lpstr>
      <vt:lpstr>Soldering</vt:lpstr>
      <vt:lpstr>Soldering</vt:lpstr>
      <vt:lpstr>Soldering</vt:lpstr>
      <vt:lpstr>Soldering</vt:lpstr>
      <vt:lpstr>Soldering</vt:lpstr>
      <vt:lpstr>Soldering</vt:lpstr>
      <vt:lpstr>Soldering</vt:lpstr>
      <vt:lpstr>Soldering</vt:lpstr>
      <vt:lpstr>Soldering</vt:lpstr>
      <vt:lpstr>Finishing</vt:lpstr>
      <vt:lpstr>Summary</vt:lpstr>
    </vt:vector>
  </TitlesOfParts>
  <Company>UST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Windows User</dc:creator>
  <cp:lastModifiedBy>Windows User</cp:lastModifiedBy>
  <cp:revision>20</cp:revision>
  <dcterms:created xsi:type="dcterms:W3CDTF">2011-10-18T20:56:50Z</dcterms:created>
  <dcterms:modified xsi:type="dcterms:W3CDTF">2011-10-19T21:13:21Z</dcterms:modified>
</cp:coreProperties>
</file>